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0.17679189855499988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9.1613999999999862E-2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0.95643499999999992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9.1612999999999722E-2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0.32861000000000029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0.63674100000000067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6.858784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0.18141017342529953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9.083200000000069E-2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0.94827899999999943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9.0832999999999942E-2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0.32580700000000107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0.87379799999999896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7.0841919999999998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1.454186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0.45251100000000033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0.12615699999999919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1.3170580000000003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0.12615700000000096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0.45251099999999944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2.18310000000006E-2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7.985824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8.3510999999999669E-2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0.34842300000000037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9.7138000000000169E-2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9.7137000000000029E-2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0.34842399999999962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0.58359100000000019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6.7544409999999999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0.19067300000000031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0.32028899999999982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8.9294000000000651E-2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0.93221899999999991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8.9293999999998874E-2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0.32028900000000071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0.82859400000000072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7.982691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0.10466300000000039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0.13472499999999954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3.755999999999915E-2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0.39212400000000081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3.7561000000000178E-2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0.13472499999999954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0.18086800000000025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8.9357150000000001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33</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5.6556000000000051E-2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0.34022799999999975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9.4853000000000076E-2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0.99025099999999977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9.485300000000052E-2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0.34022799999999975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0.71880800000000011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4.5195569999999998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0.35054300000000005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0.33455499999999994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9.32719999999998E-2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0.97374100000000041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9.32719999999998E-2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0.33455499999999994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0.8851659999999999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6.4938359999999999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0.38291198525759995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0.15221600000000013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1.5891129999999993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0.15221600000000102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0.54598299999999966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0.68497400000000042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7.4151749999999996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0.93044199999999933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0.3886510000000003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0.10835300000000014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1.1311900000000001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0.10835299999999926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0.38865100000000119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0.43763199999999891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8.1407939999999996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1.1376899999999996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0.43960400000000011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0.12255899999999986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1.2794910000000002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0.12255899999999986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0.43960400000000011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0.80079500000000081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5.8349859999999998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The hospital and ward Q12. How would you rate the hospital food?</c:v>
                </c:pt>
                <c:pt idx="2">
                  <c:v>The hospital and ward Q14. Were you able to get hospital food outside of set meal times?</c:v>
                </c:pt>
                <c:pt idx="3">
                  <c:v>Your care and treatment Q23. Thinking about your care and treatment, were you told something by a member of staff that was different to what you had been told by another member of staff?</c:v>
                </c:pt>
                <c:pt idx="4">
                  <c:v>Leaving hospital Q44. Did hospital staff discuss with you whether you may need any further health or social care services after leaving hospital?</c:v>
                </c:pt>
              </c:strCache>
            </c:strRef>
          </c:cat>
          <c:val>
            <c:numRef>
              <c:f>Sheet1!$B$2:$B$6</c:f>
              <c:numCache>
                <c:formatCode>0.0</c:formatCode>
                <c:ptCount val="5"/>
                <c:pt idx="0">
                  <c:v>8.4</c:v>
                </c:pt>
                <c:pt idx="1">
                  <c:v>7.5</c:v>
                </c:pt>
                <c:pt idx="2">
                  <c:v>6.2</c:v>
                </c:pt>
                <c:pt idx="3">
                  <c:v>8.1</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The hospital and ward Q12. How would you rate the hospital food?</c:v>
                </c:pt>
                <c:pt idx="2">
                  <c:v>The hospital and ward Q14. Were you able to get hospital food outside of set meal times?</c:v>
                </c:pt>
                <c:pt idx="3">
                  <c:v>Your care and treatment Q23. Thinking about your care and treatment, were you told something by a member of staff that was different to what you had been told by another member of staff?</c:v>
                </c:pt>
                <c:pt idx="4">
                  <c:v>Leaving hospital Q44. Did hospital staff discuss with you whether you may need any further health or social care services after leaving hospital?</c:v>
                </c:pt>
              </c:strCache>
            </c:strRef>
          </c:cat>
          <c:val>
            <c:numRef>
              <c:f>Sheet1!$C$2:$C$6</c:f>
              <c:numCache>
                <c:formatCode>0.0</c:formatCode>
                <c:ptCount val="5"/>
                <c:pt idx="0">
                  <c:v>7.5</c:v>
                </c:pt>
                <c:pt idx="1">
                  <c:v>7</c:v>
                </c:pt>
                <c:pt idx="2">
                  <c:v>5.9</c:v>
                </c:pt>
                <c:pt idx="3">
                  <c:v>7.9</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Your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0.85905639179573001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0.11738355719060006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0.12265399999999993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1.2804840000000002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0.12265299999999968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0.43994600000000039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0.86045099999999985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0.85905600000000004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Your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8.9564822283604304</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Feedback on care Q49. During your hospital stay, were you ever asked to give your views on the quality of your care?</c:v>
                </c:pt>
                <c:pt idx="2">
                  <c:v>Leaving hospital Q46. After leaving hospital, did you get enough support from health or social care services to help you recover or manage your condition?</c:v>
                </c:pt>
                <c:pt idx="3">
                  <c:v>Leaving hospital Q37. Did hospital staff discuss with you whether you would need any additional equipment in your home, or any changes to your home, after leaving the hospital?</c:v>
                </c:pt>
                <c:pt idx="4">
                  <c:v>The hospital and ward Q5. Were you ever prevented from sleeping at night by hospital lighting?</c:v>
                </c:pt>
              </c:strCache>
            </c:strRef>
          </c:cat>
          <c:val>
            <c:numRef>
              <c:f>Sheet1!$B$2:$B$6</c:f>
              <c:numCache>
                <c:formatCode>0.0</c:formatCode>
                <c:ptCount val="5"/>
                <c:pt idx="0">
                  <c:v>6.3</c:v>
                </c:pt>
                <c:pt idx="1">
                  <c:v>0.9</c:v>
                </c:pt>
                <c:pt idx="2">
                  <c:v>5.8</c:v>
                </c:pt>
                <c:pt idx="3">
                  <c:v>8</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Feedback on care Q49. During your hospital stay, were you ever asked to give your views on the quality of your care?</c:v>
                </c:pt>
                <c:pt idx="2">
                  <c:v>Leaving hospital Q46. After leaving hospital, did you get enough support from health or social care services to help you recover or manage your condition?</c:v>
                </c:pt>
                <c:pt idx="3">
                  <c:v>Leaving hospital Q37. Did hospital staff discuss with you whether you would need any additional equipment in your home, or any changes to your home, after leaving the hospital?</c:v>
                </c:pt>
                <c:pt idx="4">
                  <c:v>The hospital and ward Q5. Were you ever prevented from sleeping at night by hospital lighting?</c:v>
                </c:pt>
              </c:strCache>
            </c:strRef>
          </c:cat>
          <c:val>
            <c:numRef>
              <c:f>Sheet1!$C$2:$C$6</c:f>
              <c:numCache>
                <c:formatCode>0.0</c:formatCode>
                <c:ptCount val="5"/>
                <c:pt idx="0">
                  <c:v>6.8</c:v>
                </c:pt>
                <c:pt idx="1">
                  <c:v>1.4</c:v>
                </c:pt>
                <c:pt idx="2">
                  <c:v>6.2</c:v>
                </c:pt>
                <c:pt idx="3">
                  <c:v>8.3000000000000007</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0.24637000000000064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0.22500900000000001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6.2730999999999426E-2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0.65490100000000062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6.2730999999999426E-2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0.22500800000000076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7.3828999999999922E-2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8.9564819999999994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Your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8.0573722657167703</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0.26767602827430004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8.1104999999999983E-2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0.84672299999999989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8.1105000000000871E-2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0.29091500000000003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0.465916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8.0573720000000009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Your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6.8389705817025899</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0.48334044194089998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0.16746399999999984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1.7483000000000004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0.76813900000000057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0.77610699999999966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6.307429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0.4300256590542002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0.15688499999999994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1.6378590000000006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0.71961599999999848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0.13942500000000102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7.3705119999999997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Your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7.7641977439819003</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96.963099999999997</c:v>
                </c:pt>
                <c:pt idx="1">
                  <c:v>0.21690000000000001</c:v>
                </c:pt>
                <c:pt idx="2">
                  <c:v>1.3015000000000001</c:v>
                </c:pt>
                <c:pt idx="3">
                  <c:v>0.43380000000000002</c:v>
                </c:pt>
                <c:pt idx="4">
                  <c:v>0</c:v>
                </c:pt>
                <c:pt idx="5">
                  <c:v>1.0846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0.11657099999999954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0.44363099999999989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0.12368100000000037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1.2912110000000006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0.56731100000000012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0.53005199999999952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7.6085339999999997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2.1883097101899729E-2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0.1888570000000005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1.9716439999999995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0.86626899999999996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1.6256440000000003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5.7548139999999997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0.12170300000000012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0.30283800000000038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8.4429000000000087E-2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0.88142600000000026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0.38726600000000033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0.51808299999999896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8.1967160000000003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2.5398000000000032E-2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0.31074000000000002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8.663199999999982E-2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0.90442499999999981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0.39737200000000072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0.38317200000000007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7.8501709999999996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0.44374409375560031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0.1595569999999995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1.6657500000000001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0.73187099999999994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0.77079999999999949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6.5080830000000001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6.9736999999999938E-2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0.23828100000000063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6.6430999999999685E-2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0.69352899999999984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6.6430999999999685E-2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0.2382799999999996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0.13303800000000088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9.0458239999999996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0.2554070227920997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0.10469599999999968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1.0930059999999999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0.10469499999999954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0.37553200000000153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0.22954399999999886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8.036289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0.20666936853580076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9.9189999999999223E-2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1.035527000000001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9.9190000000000111E-2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0.35578399999999988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0.39027499999999904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8.2297440000000002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20.1327</c:v>
                </c:pt>
                <c:pt idx="1">
                  <c:v>0.88500000000000001</c:v>
                </c:pt>
                <c:pt idx="2">
                  <c:v>75.221199999999996</c:v>
                </c:pt>
                <c:pt idx="3">
                  <c:v>0.4425</c:v>
                </c:pt>
                <c:pt idx="4">
                  <c:v>0</c:v>
                </c:pt>
                <c:pt idx="5">
                  <c:v>0.22120000000000001</c:v>
                </c:pt>
                <c:pt idx="6">
                  <c:v>0.22120000000000001</c:v>
                </c:pt>
                <c:pt idx="7">
                  <c:v>0.88500000000000001</c:v>
                </c:pt>
                <c:pt idx="8">
                  <c:v>1.9912000000000001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0.53745499999999957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0.38913400000000031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0.10848799999999947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1.1325969999999996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0.10848800000000125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0.38913399999999854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0.3617910000000002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8.3009780000000006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0.36494196031469972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0.11116700000000002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1.1605650000000001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0.11116700000000002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0.39874399999999977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0.71591500000000075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7.5444469999999999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1.1087999999999987E-2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0.45714900000000025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0.12744999999999962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1.3305580000000008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0.12744999999999962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0.45714899999999936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0.5961470000000002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8.3735660000000003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0.41792053586260014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0.18818599999999996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1.9646340000000002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0.18818599999999996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0.67500300000000024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0.91398000000000046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6.2046299999999999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0.27698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0.19383399999999895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5.403900000000128E-2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0.56416299999999886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5.403900000000128E-2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0.19383399999999895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2.783499999999961E-2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9.2807739999999992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0.80500000000000005</c:v>
                </c:pt>
                <c:pt idx="1">
                  <c:v>0.19499999999999995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0.80500000000000005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Your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8.7739328923810103</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0.13175999999999988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0.23588200000000015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6.576300000000046E-2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0.68654800000000016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6.5762999999998684E-2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0.23588200000000015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0.22047099999999986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8.5938269999999992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1.2876000000000332E-2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0.19838000000000022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5.5307000000000883E-2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0.57739600000000024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5.5306999999999107E-2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0.19838000000000022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0.18156199999999956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9.0686999999999998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0.185667235875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7.8272000000000119E-2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0.8171520000000001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7.8272999999999371E-2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0.28075500000000098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0.12787900000000008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8.6592710000000004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48.908299999999997</c:v>
                </c:pt>
                <c:pt idx="2">
                  <c:v>50.436700000000002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Your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8.3148243120465608</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0.15020900000000026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0.27356900000000017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7.6269999999999172E-2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0.79623800000000067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7.626899999999992E-2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0.27356999999999942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0.20357900000000129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8.6937999999999995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6.0622000000000398E-2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0.23965800000000037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6.6815000000000069E-2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0.69753699999999874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6.6815000000000069E-2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0.23965800000000037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1.6706000000000998E-2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8.8678559999999997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0.11518500000000031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0.29335700000000031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8.1785999999999248E-2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0.85383299999999984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8.1786000000001025E-2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0.29335799999999956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8.571500000000043E-2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8.6012459999999997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0.44399099999999958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0.35517399999999988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9.901900000000019E-2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1.0337519999999998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9.901900000000019E-2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0.35517400000000077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0.75196799999999975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7.0963960000000004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Your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8.0383445437936292</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0.41982199999999992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0.28409299999999948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7.9203000000000578E-2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0.8268690000000003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7.920299999999969E-2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0.28409300000000037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0.24058499999999938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8.0904790000000002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0.19730070072940009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8.8216000000000072E-2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0.92096300000000042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8.8216000000000072E-2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0.31642199999999931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0.61871500000000079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6.898282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0.13722746760380033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6.2217000000000411E-2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0.64954499999999982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6.2217999999999662E-2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0.22316799999999937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0.28494700000000073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8.7820140000000002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0.18695199999999979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0.37661199999999972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0.10499700000000001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1.0961490000000005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0.10499699999999912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0.37661199999999972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0.57099200000000039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7.7547269999999999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0.1545030276153998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0.14361400000000035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1.4993089999999993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0.14361400000000035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0.51512899999999995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1.6013290000000007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6.4000060000000003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7.5922000000000001</c:v>
                </c:pt>
                <c:pt idx="1">
                  <c:v>10.1952</c:v>
                </c:pt>
                <c:pt idx="2">
                  <c:v>20.173500000000001</c:v>
                </c:pt>
                <c:pt idx="3">
                  <c:v>62.039000000000001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0.11264716872100067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4.0641000000000815E-2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0.42428499999999936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4.0641000000000815E-2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0.14577499999999866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0.13677500000000009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9.3172180000000004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0.19858000000000153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5.5362999999999829E-2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0.57797699999999885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5.5362999999999829E-2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0.19858000000000153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0.22350599999999865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8.9075950000000006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0.26763897606460052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8.6608000000000018E-2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0.90417600000000053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8.6608000000000018E-2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0.31065499999999879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0.44745499999999971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8.1564340000000009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Your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8.07612059057114</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4.8096000000001027E-2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0.23569499999999977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6.5709000000000017E-2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0.68600099999999919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6.5710000000001045E-2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0.23569399999999874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9.5458000000000709E-2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8.8568239999999996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0.44470100000000023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0.29379699999999964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8.1908000000000314E-2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0.85511299999999935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8.1908000000000314E-2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0.29379800000000067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0.32659299999999902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7.4792170000000002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2.0620000000000083E-2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0.31854799999999983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8.880800000000022E-2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0.92714999999999925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8.8809000000001248E-2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0.3185469999999988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0.43101500000000037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7.8923199999999998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Your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7.0914540777459996</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RBT | Mid Cheshire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RBT | Mid Cheshire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RBT | Mid Cheshire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Mid Cheshire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87211055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71026601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878956369"/>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111112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88293481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280258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641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16770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74118094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5319135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26539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6942758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74695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99680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6206616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23926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5603257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3467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85766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4329164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9560016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976062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4210048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25383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428042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548414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79802389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29448526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5248047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2553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8595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605036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1630189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96654477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6577752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16477110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42441534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4184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9296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04284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9663063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02968478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58365628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6850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4983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1591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30348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6583840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07289354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0220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0361696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58937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7174406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1834927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17145900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6854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3878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27251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277086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5012555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54682634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33228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7434474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62950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161386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7625727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24519895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91654848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9051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3205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28679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072844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6210182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4095846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78657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1810638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045303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3303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1505874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5771789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41395811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86437256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4473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85655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39898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2872866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30935183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88283558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2692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23843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28407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070780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6081138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69434059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797563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2018348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294519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6069568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5044650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16606234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33810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38363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9048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087740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3752645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8960451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404034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2527457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22391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5080093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30321327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75347984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74016167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30383472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8518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4758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456639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4018072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7507592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04388429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64484450"/>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64243756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57799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13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4467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90599527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82468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5356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5428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858087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9722879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63175645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18236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7825681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26245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0627758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9524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1782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6275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8532378"/>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6915739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97151100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24173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4976139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067115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8444819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4518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67934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717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148481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0597104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541317609"/>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494554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4090422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35096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06627077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91743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050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123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7541488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0305759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7189519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6754948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4853229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043731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7527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0576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680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2747384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5802312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3409718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4909856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212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443750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3960913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4062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0507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7972840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1593668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8066421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45827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90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3942767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6281449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15671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1471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40245502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9198330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9767562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060397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679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50617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2512780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62414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805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7460400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050297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3231750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8074665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21679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5006204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2292457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26357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237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8034109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1705059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95919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907978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2502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1680619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7042779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65802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0127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5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23894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7426627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9367871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0591678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5614645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4725442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0581103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98300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644062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0726469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0115997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9739356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13726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9633939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4120530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659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6194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904854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515142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3247703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6763168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859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9349083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6034950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72723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71740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3652725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9454569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3284539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8763423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42229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219331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3868298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16290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336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9255694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5019053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559241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5359464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311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3458386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5685111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7998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70140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45571190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7508290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1513732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57046331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3228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178642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3009621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82334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19317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5694073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2245543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0834690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7038437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16643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9664649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2441736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268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85642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9621905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6934166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5996589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1130793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403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5715371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7197157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8442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8364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4539510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6607112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0777039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7840047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39737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4222717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8598027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0543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918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1477757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497859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7420461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3512174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95815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8711828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7618521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29419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06502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6492364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3830866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6135639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4313171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86975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8739352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1208241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2399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8489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02123198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0179040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7051230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77996163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02258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9510079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9812186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94211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9416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5399009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3162397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8500630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083145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9957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447755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9457194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126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10739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32490608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7551860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8912098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(326)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920919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71501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5775180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648942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33960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7863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413856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8792769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2066720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8419428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84926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6373712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3569114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3253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9699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86717361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082167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1853034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72100181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20587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0038080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0627272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60017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20787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2089038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472283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7637074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2657909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66255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2396176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1126077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57455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0700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8232775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1956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5491478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42813780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LEIGHTON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21534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22931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2866726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0769991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4286253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6202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98793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26704185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6591603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60281475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448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71064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4281881837"/>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287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9525202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64501099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9939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8438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5630122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88032797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001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303641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095461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07711329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5922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9035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62715298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3652358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4524003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643250190"/>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8033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48738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376968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51902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2136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0358955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0184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4270255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77261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4714256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Q13. Did you get enough help from staff to eat your meals?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8017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418283191"/>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Q37. Did hospital staff discuss with you whether you would need any additional equipment in your home, or any changes to your home, after leaving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1273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Mid Cheshire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04512773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Quality of food: patients describing the hospital food as good
Food outside set meal times: patients being able to get hospital food outside of set meal times, if needed
Communication: patients not being told something by a member of staff that was different to what they had been told by another member of staff
Further health or social care services: patients being given information about further health or social care services they may need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5512320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Feedback on care: patients being asked to give their views on the quality of their care
Support from health or social care services: patients being given enough support from health or social care services to help them recover or manage their condition after leaving hospital
Equipment and adaptations in the home: hospital staff discussing if any equipment or home adaptations were needed when leaving hospital
Disturbance from hospital lighting: patients not being bothered at night by hospital lighting</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Mid Cheshire Hospitals NHS Foundation Trust who had attended in late 2021. Responses were received from 461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43590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309286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461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48648655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658727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21440334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332870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38477676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57354733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96865801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61657803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12463690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6478947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749444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10719093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405217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7355058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73357604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16055</Words>
  <Application>Microsoft Office PowerPoint</Application>
  <PresentationFormat>Widescreen</PresentationFormat>
  <Paragraphs>2245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Mid Cheshire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